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647" r:id="rId3"/>
    <p:sldId id="649" r:id="rId4"/>
    <p:sldId id="648" r:id="rId5"/>
    <p:sldId id="650" r:id="rId6"/>
    <p:sldId id="651" r:id="rId7"/>
    <p:sldId id="652" r:id="rId8"/>
    <p:sldId id="653" r:id="rId9"/>
    <p:sldId id="661" r:id="rId10"/>
    <p:sldId id="660" r:id="rId11"/>
    <p:sldId id="654" r:id="rId12"/>
    <p:sldId id="662" r:id="rId13"/>
    <p:sldId id="666" r:id="rId14"/>
    <p:sldId id="655" r:id="rId15"/>
    <p:sldId id="663" r:id="rId16"/>
    <p:sldId id="667" r:id="rId17"/>
    <p:sldId id="657" r:id="rId18"/>
    <p:sldId id="664" r:id="rId19"/>
    <p:sldId id="668" r:id="rId20"/>
    <p:sldId id="659" r:id="rId21"/>
    <p:sldId id="665" r:id="rId22"/>
    <p:sldId id="669" r:id="rId23"/>
    <p:sldId id="625" r:id="rId24"/>
  </p:sldIdLst>
  <p:sldSz cx="10693400" cy="7561263"/>
  <p:notesSz cx="9874250" cy="6797675"/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8B03"/>
    <a:srgbClr val="FB7405"/>
    <a:srgbClr val="FF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47" autoAdjust="0"/>
  </p:normalViewPr>
  <p:slideViewPr>
    <p:cSldViewPr>
      <p:cViewPr varScale="1">
        <p:scale>
          <a:sx n="97" d="100"/>
          <a:sy n="97" d="100"/>
        </p:scale>
        <p:origin x="1428" y="18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2027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65444-5612-4993-A297-66E4EA569180}" type="datetime1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2027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0AE1-31D9-4381-959D-9050CC0FE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8306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3126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3867D-DA73-4C30-B686-2D05E2BBC364}" type="datetime1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33725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3126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A336D-49A4-4170-8C35-7E5BA4D4E5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691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744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834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67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321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24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665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88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52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647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16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0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2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98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152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677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7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003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19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81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226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99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3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3EF1-6E1E-49A8-89C7-5D842E70784B}" type="datetime1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4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8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FB339-8C5D-44DF-A368-296A032EEE0C}" type="datetime1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2"/>
            <a:ext cx="3386243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ctr" defTabSz="995690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0396" y="4140671"/>
            <a:ext cx="568863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Rafsan</a:t>
            </a:r>
            <a:r>
              <a:rPr lang="ko-KR" altLang="en-US" sz="2500" dirty="0">
                <a:latin typeface="Caladea" panose="020B0600000101010101" charset="0"/>
                <a:ea typeface="HY중고딕" pitchFamily="18" charset="-127"/>
              </a:rPr>
              <a:t> </a:t>
            </a:r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Jany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adea" panose="020B0600000101010101" charset="0"/>
                <a:cs typeface="Assistant" pitchFamily="2" charset="-79"/>
              </a:rPr>
              <a:t>Korean Convergence Medical Science</a:t>
            </a:r>
            <a:endParaRPr lang="en-US" sz="2400" b="0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FA47E-2C3C-B12E-FF19-4D5F34866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48" y="6804967"/>
            <a:ext cx="1836174" cy="873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F09D3-D4B7-A175-D7F1-10A5F9BC1834}"/>
              </a:ext>
            </a:extLst>
          </p:cNvPr>
          <p:cNvSpPr txBox="1"/>
          <p:nvPr/>
        </p:nvSpPr>
        <p:spPr>
          <a:xfrm>
            <a:off x="1026220" y="1044327"/>
            <a:ext cx="9251361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Temporal Alignment Analysis of the UBFC </a:t>
            </a:r>
            <a:r>
              <a:rPr lang="en-US" altLang="ko-KR" sz="2800" dirty="0" err="1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rPPG</a:t>
            </a:r>
            <a:r>
              <a:rPr lang="en-US" altLang="ko-KR" sz="28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 Dataset with Media Pipe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And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Media Pipe Mechanism</a:t>
            </a:r>
          </a:p>
        </p:txBody>
      </p:sp>
    </p:spTree>
    <p:extLst>
      <p:ext uri="{BB962C8B-B14F-4D97-AF65-F5344CB8AC3E}">
        <p14:creationId xmlns:p14="http://schemas.microsoft.com/office/powerpoint/2010/main" val="1962923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209376-561C-62AD-C6E0-9602361FEB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202" y="4314733"/>
            <a:ext cx="7597299" cy="2793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Vid_14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5AA5D-3333-7E6D-48EB-64A6E56E77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965238"/>
            <a:ext cx="7597298" cy="27931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F567CF-D3CA-AB41-735A-7150779B7E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68" y="1908423"/>
            <a:ext cx="3264363" cy="1224136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EFA35C-9C09-1F19-F167-5100056397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4860751"/>
            <a:ext cx="2807544" cy="1284672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0373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Vid_15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3877D-8B94-54BC-8C25-04212B36F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9" y="979658"/>
            <a:ext cx="7524941" cy="31844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A1E2A6-4C90-BDA9-1662-B55BBCD1F2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952" y="4342586"/>
            <a:ext cx="7578948" cy="318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7B39AB-8226-7548-FF87-E241E69673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5059447"/>
            <a:ext cx="2808813" cy="1241464"/>
          </a:xfrm>
          <a:prstGeom prst="rect">
            <a:avLst/>
          </a:prstGeom>
          <a:ln w="28575">
            <a:solidFill>
              <a:srgbClr val="FB7405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546CB-7BBF-0773-7192-03F4F0B6EA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25" y="2017096"/>
            <a:ext cx="3330476" cy="1248929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262542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41B2A1-0A99-FDCB-9C82-9D1BAC16A3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12" y="4597959"/>
            <a:ext cx="7838254" cy="2881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Vid_15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8F2141-53C7-B510-A7CD-BD04D89CB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5" y="965237"/>
            <a:ext cx="7113105" cy="3319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1597B-C014-516D-8823-726B1D7327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25" y="2017096"/>
            <a:ext cx="3330476" cy="1248929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ACA909-AB56-8A72-19B1-E339612D51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5059447"/>
            <a:ext cx="2808813" cy="1241464"/>
          </a:xfrm>
          <a:prstGeom prst="rect">
            <a:avLst/>
          </a:prstGeom>
          <a:ln w="28575">
            <a:solidFill>
              <a:srgbClr val="FB7405"/>
            </a:solidFill>
          </a:ln>
        </p:spPr>
      </p:pic>
    </p:spTree>
    <p:extLst>
      <p:ext uri="{BB962C8B-B14F-4D97-AF65-F5344CB8AC3E}">
        <p14:creationId xmlns:p14="http://schemas.microsoft.com/office/powerpoint/2010/main" val="2783322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F1921E-D9CF-ED65-A2FB-1618D309B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72" y="4341873"/>
            <a:ext cx="8441316" cy="31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Vid_15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2E94C-CEEC-FDE9-6DF9-917C5B57F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65238"/>
            <a:ext cx="8441316" cy="3103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A6887D-749E-969B-CF7F-C1BD19CC91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337" y="2268463"/>
            <a:ext cx="2660164" cy="99756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D594EF-F696-89FA-7B18-7995026939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5292799"/>
            <a:ext cx="1864672" cy="824164"/>
          </a:xfrm>
          <a:prstGeom prst="rect">
            <a:avLst/>
          </a:prstGeom>
          <a:ln w="28575">
            <a:solidFill>
              <a:srgbClr val="FB7405"/>
            </a:solidFill>
          </a:ln>
        </p:spPr>
      </p:pic>
    </p:spTree>
    <p:extLst>
      <p:ext uri="{BB962C8B-B14F-4D97-AF65-F5344CB8AC3E}">
        <p14:creationId xmlns:p14="http://schemas.microsoft.com/office/powerpoint/2010/main" val="2751782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DD964C-BA05-3093-03C3-7729A5796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89" y="4224431"/>
            <a:ext cx="7578948" cy="3184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Vid_20 (toolbox vs zoomed)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3529C-F2CA-250D-2C65-D0DC25FE0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057"/>
            <a:ext cx="7925012" cy="3329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03331F-25FB-880F-DED8-B2C7E7DBA3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20" y="2196455"/>
            <a:ext cx="3061980" cy="114824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268A26-12AC-CAFF-D17F-EA131D450A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6" y="5160627"/>
            <a:ext cx="2730205" cy="1230515"/>
          </a:xfrm>
          <a:prstGeom prst="rect">
            <a:avLst/>
          </a:prstGeom>
          <a:ln w="28575">
            <a:solidFill>
              <a:srgbClr val="E78B03"/>
            </a:solidFill>
          </a:ln>
        </p:spPr>
      </p:pic>
    </p:spTree>
    <p:extLst>
      <p:ext uri="{BB962C8B-B14F-4D97-AF65-F5344CB8AC3E}">
        <p14:creationId xmlns:p14="http://schemas.microsoft.com/office/powerpoint/2010/main" val="1559755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E4E40C-C9F6-34A0-D610-C7955C2C1E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429" y="4642731"/>
            <a:ext cx="7638416" cy="2808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Vid_20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8A1B6-C080-F219-FC60-842B2234A6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1063"/>
            <a:ext cx="7074892" cy="3301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B6AD5-92F8-922C-2D14-8A45C97B80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20" y="2196455"/>
            <a:ext cx="3061980" cy="114824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BC688B-2DE6-813B-0526-2279B6388F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6" y="5160627"/>
            <a:ext cx="2730205" cy="1230515"/>
          </a:xfrm>
          <a:prstGeom prst="rect">
            <a:avLst/>
          </a:prstGeom>
          <a:ln w="28575">
            <a:solidFill>
              <a:srgbClr val="E78B03"/>
            </a:solidFill>
          </a:ln>
        </p:spPr>
      </p:pic>
    </p:spTree>
    <p:extLst>
      <p:ext uri="{BB962C8B-B14F-4D97-AF65-F5344CB8AC3E}">
        <p14:creationId xmlns:p14="http://schemas.microsoft.com/office/powerpoint/2010/main" val="143997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F7332C3-864E-83A3-1F0C-91221C717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35" y="4284687"/>
            <a:ext cx="8497757" cy="3124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Vid_20 (toolbox vs zoomed)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C303-C7D4-66EC-DE09-A3AE4A178B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" y="965237"/>
            <a:ext cx="8049592" cy="2959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92DC88-2BF4-B592-B9AC-E83C75E217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20" y="2196455"/>
            <a:ext cx="3061980" cy="114824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A7004A-16BE-4854-AF60-6BFF32E793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" y="5160628"/>
            <a:ext cx="2050702" cy="924260"/>
          </a:xfrm>
          <a:prstGeom prst="rect">
            <a:avLst/>
          </a:prstGeom>
          <a:ln w="28575">
            <a:solidFill>
              <a:srgbClr val="E78B03"/>
            </a:solidFill>
          </a:ln>
        </p:spPr>
      </p:pic>
    </p:spTree>
    <p:extLst>
      <p:ext uri="{BB962C8B-B14F-4D97-AF65-F5344CB8AC3E}">
        <p14:creationId xmlns:p14="http://schemas.microsoft.com/office/powerpoint/2010/main" val="1761824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6A92BF-51F9-2348-1A3E-DA8FC37131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69" y="4269865"/>
            <a:ext cx="7557531" cy="3175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Vid_31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D52B3-096B-4690-E441-D6A7654C0C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38"/>
            <a:ext cx="7557531" cy="3175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5FD549-375E-1868-33C8-37E9F98DE2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9" y="5148783"/>
            <a:ext cx="2777780" cy="1285761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4155-1F94-A236-5707-9648658552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24" y="2089593"/>
            <a:ext cx="3258468" cy="1221926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658991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14BFA3-475F-BBB5-F690-6066BB951D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37" y="4572719"/>
            <a:ext cx="7596963" cy="2793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Vid_31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BDAE8-C36D-C455-B5EB-D7458C4FB6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311"/>
            <a:ext cx="7218908" cy="3368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FBBED5-66E6-52D1-6E96-83247BDA19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24" y="2089593"/>
            <a:ext cx="3258468" cy="1221926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26B60-BD52-2DD4-0FD9-49CD4BC1B4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9" y="5148783"/>
            <a:ext cx="2777780" cy="1285761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2101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1E226E-610C-D2DD-9F8A-13D325C22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83" y="4212679"/>
            <a:ext cx="8653851" cy="3181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Vid_31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2AF47-045B-A73A-3E6D-30E3D6C3FD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65237"/>
            <a:ext cx="7657869" cy="2815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8DE36B-E233-D0EB-1F19-8CDCF82AAD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9" y="5148784"/>
            <a:ext cx="1866808" cy="86409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A4579C-DD0F-2E5A-7EEA-5A8BD50AC8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24" y="2089593"/>
            <a:ext cx="3258468" cy="1221926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435689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Raw Code for UBFC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DB30AC-F724-5D9B-7C4B-5A7716E20675}"/>
              </a:ext>
            </a:extLst>
          </p:cNvPr>
          <p:cNvGrpSpPr/>
          <p:nvPr/>
        </p:nvGrpSpPr>
        <p:grpSpPr>
          <a:xfrm>
            <a:off x="62191" y="1404367"/>
            <a:ext cx="1296144" cy="936104"/>
            <a:chOff x="450156" y="1332359"/>
            <a:chExt cx="1296144" cy="9361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CDE175-4C90-0CF2-A125-44966F23FD98}"/>
                </a:ext>
              </a:extLst>
            </p:cNvPr>
            <p:cNvSpPr/>
            <p:nvPr/>
          </p:nvSpPr>
          <p:spPr>
            <a:xfrm>
              <a:off x="450156" y="1552014"/>
              <a:ext cx="1296144" cy="71644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UBFC Dataset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(video.avi + gt.txt)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517EFE-AEBE-C9E9-3176-5852B425AC2F}"/>
                </a:ext>
              </a:extLst>
            </p:cNvPr>
            <p:cNvSpPr/>
            <p:nvPr/>
          </p:nvSpPr>
          <p:spPr>
            <a:xfrm>
              <a:off x="450156" y="1332359"/>
              <a:ext cx="1296144" cy="3907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06E0FA-ABF9-6E67-208C-B7F0DA159F01}"/>
                </a:ext>
              </a:extLst>
            </p:cNvPr>
            <p:cNvSpPr/>
            <p:nvPr/>
          </p:nvSpPr>
          <p:spPr>
            <a:xfrm>
              <a:off x="594172" y="1404367"/>
              <a:ext cx="1008112" cy="2160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A05AB-2EEC-AAF4-DA31-F81D89CA99E0}"/>
              </a:ext>
            </a:extLst>
          </p:cNvPr>
          <p:cNvSpPr/>
          <p:nvPr/>
        </p:nvSpPr>
        <p:spPr>
          <a:xfrm>
            <a:off x="1885752" y="1707033"/>
            <a:ext cx="2414017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Load video + nominal FPS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2ED3FB-96C1-9735-6091-E2C7B9A81BA1}"/>
              </a:ext>
            </a:extLst>
          </p:cNvPr>
          <p:cNvSpPr/>
          <p:nvPr/>
        </p:nvSpPr>
        <p:spPr>
          <a:xfrm>
            <a:off x="4801593" y="1707033"/>
            <a:ext cx="2495127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Build video time axis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BD4D57-3FD4-2142-B1DA-A852C0FBCF39}"/>
              </a:ext>
            </a:extLst>
          </p:cNvPr>
          <p:cNvSpPr/>
          <p:nvPr/>
        </p:nvSpPr>
        <p:spPr>
          <a:xfrm>
            <a:off x="7716663" y="1707033"/>
            <a:ext cx="2703475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Define 8-second start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and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end windows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9D5E54-C443-0275-ADCF-5468F5799C7C}"/>
              </a:ext>
            </a:extLst>
          </p:cNvPr>
          <p:cNvSpPr/>
          <p:nvPr/>
        </p:nvSpPr>
        <p:spPr>
          <a:xfrm>
            <a:off x="7769106" y="4153997"/>
            <a:ext cx="2598588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Extract ROI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Compute </a:t>
            </a:r>
            <a:r>
              <a:rPr lang="en-US" sz="800" dirty="0" err="1">
                <a:solidFill>
                  <a:schemeClr val="tx1"/>
                </a:solidFill>
              </a:rPr>
              <a:t>rPPG</a:t>
            </a:r>
            <a:r>
              <a:rPr lang="en-US" sz="800" dirty="0">
                <a:solidFill>
                  <a:schemeClr val="tx1"/>
                </a:solidFill>
              </a:rPr>
              <a:t> using CHROM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A3518C-479A-2F4E-CF8D-C4708CA32ECE}"/>
              </a:ext>
            </a:extLst>
          </p:cNvPr>
          <p:cNvSpPr/>
          <p:nvPr/>
        </p:nvSpPr>
        <p:spPr>
          <a:xfrm>
            <a:off x="3978548" y="4165640"/>
            <a:ext cx="2598588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Estimate lag via cross-correlation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767FC2-6DBD-2060-7951-D23DE0E07317}"/>
              </a:ext>
            </a:extLst>
          </p:cNvPr>
          <p:cNvSpPr/>
          <p:nvPr/>
        </p:nvSpPr>
        <p:spPr>
          <a:xfrm>
            <a:off x="494172" y="4165640"/>
            <a:ext cx="2598588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800">
                <a:solidFill>
                  <a:schemeClr val="tx1"/>
                </a:solidFill>
              </a:rPr>
              <a:t>Compute drift = |lag_end – lag_start|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B89D35-5D0F-9059-737B-635F0219EAE5}"/>
              </a:ext>
            </a:extLst>
          </p:cNvPr>
          <p:cNvSpPr/>
          <p:nvPr/>
        </p:nvSpPr>
        <p:spPr>
          <a:xfrm>
            <a:off x="494172" y="5158073"/>
            <a:ext cx="2598588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Test FPS correction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78280-D586-0BEF-62D9-AE2915E2BEE3}"/>
              </a:ext>
            </a:extLst>
          </p:cNvPr>
          <p:cNvCxnSpPr>
            <a:stCxn id="9" idx="3"/>
            <a:endCxn id="20" idx="1"/>
          </p:cNvCxnSpPr>
          <p:nvPr/>
        </p:nvCxnSpPr>
        <p:spPr>
          <a:xfrm>
            <a:off x="1358335" y="1982247"/>
            <a:ext cx="527417" cy="19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9E3A5-2CDB-9C2C-1FCF-15230FC34B8E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4299769" y="2001570"/>
            <a:ext cx="501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423824-B08B-B0E6-AA5E-3601A50A8C2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7296720" y="2001570"/>
            <a:ext cx="4199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EE1DE7-D169-D815-5FFD-14A9B5589751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flipH="1">
            <a:off x="9068400" y="2296106"/>
            <a:ext cx="1" cy="18578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48FC22-AF4C-811D-1746-8A69CA989CBA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>
            <a:off x="6577136" y="4448534"/>
            <a:ext cx="1191970" cy="116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6DED0C-50DC-7B45-DBA6-3E44C6FF2768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flipH="1">
            <a:off x="3092760" y="4460177"/>
            <a:ext cx="8857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B14C5CE-EFFF-C52E-A4AA-0ED440D064ED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1793466" y="4754713"/>
            <a:ext cx="0" cy="403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279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F063A1-5FB9-F0CD-BE4D-CD26084404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81" y="4380154"/>
            <a:ext cx="7265819" cy="3052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Vid_41 (toolbox vs zoomed)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563B9-0C2E-F555-7617-94CF072A66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3" y="932953"/>
            <a:ext cx="7265819" cy="3052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C45A0-1080-9857-46FF-9D871F37C2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82" y="1868352"/>
            <a:ext cx="3368218" cy="126308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28CF32-D359-AEEF-4F93-82BE70F8A3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5004767"/>
            <a:ext cx="3230720" cy="1435876"/>
          </a:xfrm>
          <a:prstGeom prst="rect">
            <a:avLst/>
          </a:prstGeom>
          <a:ln w="28575">
            <a:solidFill>
              <a:srgbClr val="E78B03"/>
            </a:solidFill>
          </a:ln>
        </p:spPr>
      </p:pic>
    </p:spTree>
    <p:extLst>
      <p:ext uri="{BB962C8B-B14F-4D97-AF65-F5344CB8AC3E}">
        <p14:creationId xmlns:p14="http://schemas.microsoft.com/office/powerpoint/2010/main" val="440168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E96C02-952C-7DAC-B04B-AD38A23AD6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508" y="4848967"/>
            <a:ext cx="6962917" cy="2559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Vid_41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3B6A8-96B4-C6C5-8DFE-6ADB9DEFB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505"/>
            <a:ext cx="6735422" cy="3143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F30104-D51A-53B1-E1E9-98AAA5BD72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67" y="2153885"/>
            <a:ext cx="3368218" cy="126308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F6DB43-CD2A-7B88-6392-ADA8221DA1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5004767"/>
            <a:ext cx="3230720" cy="1435876"/>
          </a:xfrm>
          <a:prstGeom prst="rect">
            <a:avLst/>
          </a:prstGeom>
          <a:ln w="28575">
            <a:solidFill>
              <a:srgbClr val="E78B03"/>
            </a:solidFill>
          </a:ln>
        </p:spPr>
      </p:pic>
    </p:spTree>
    <p:extLst>
      <p:ext uri="{BB962C8B-B14F-4D97-AF65-F5344CB8AC3E}">
        <p14:creationId xmlns:p14="http://schemas.microsoft.com/office/powerpoint/2010/main" val="3253748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Vid_41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5A75F-B445-8B0A-113A-918790B240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5" y="965238"/>
            <a:ext cx="7697040" cy="2829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BC2728-81A3-B7D2-E481-EA6DCBE2B0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613" y="4205673"/>
            <a:ext cx="7362924" cy="2706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84F06-B990-8737-6B2E-465624296F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82" y="1868352"/>
            <a:ext cx="3368218" cy="126308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B7662D-D2D1-F6FC-747F-D53CEB32D8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9" y="4953641"/>
            <a:ext cx="2724792" cy="1211019"/>
          </a:xfrm>
          <a:prstGeom prst="rect">
            <a:avLst/>
          </a:prstGeom>
          <a:ln w="28575">
            <a:solidFill>
              <a:srgbClr val="E78B03"/>
            </a:solidFill>
          </a:ln>
        </p:spPr>
      </p:pic>
    </p:spTree>
    <p:extLst>
      <p:ext uri="{BB962C8B-B14F-4D97-AF65-F5344CB8AC3E}">
        <p14:creationId xmlns:p14="http://schemas.microsoft.com/office/powerpoint/2010/main" val="4170323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Appendix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2023B25-A938-3C4F-8BC6-DB8A2AC5B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219310"/>
              </p:ext>
            </p:extLst>
          </p:nvPr>
        </p:nvGraphicFramePr>
        <p:xfrm>
          <a:off x="162124" y="1044327"/>
          <a:ext cx="10369152" cy="5933275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23407837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782779315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716765803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3656439436"/>
                    </a:ext>
                  </a:extLst>
                </a:gridCol>
              </a:tblGrid>
              <a:tr h="157935">
                <a:tc>
                  <a:txBody>
                    <a:bodyPr/>
                    <a:lstStyle/>
                    <a:p>
                      <a:r>
                        <a:rPr lang="en-US" sz="800" b="1" dirty="0"/>
                        <a:t>Abbreviation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Full Form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Meaning / Description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Context in Discussion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727380"/>
                  </a:ext>
                </a:extLst>
              </a:tr>
              <a:tr h="491375">
                <a:tc>
                  <a:txBody>
                    <a:bodyPr/>
                    <a:lstStyle/>
                    <a:p>
                      <a:r>
                        <a:rPr lang="en-US" sz="800" b="1" dirty="0"/>
                        <a:t>BCG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Ballistocardiography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Measurement of tiny body movements caused by cardiac ejection of blood (mechanical action of the heart).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as the </a:t>
                      </a:r>
                      <a:r>
                        <a:rPr lang="en-US" sz="800" b="1"/>
                        <a:t>start reference signal</a:t>
                      </a:r>
                      <a:r>
                        <a:rPr lang="en-US" sz="800"/>
                        <a:t> in Yoshioka et al. (2020) via 24 GHz radar to compute PTT.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795554"/>
                  </a:ext>
                </a:extLst>
              </a:tr>
              <a:tr h="491375">
                <a:tc>
                  <a:txBody>
                    <a:bodyPr/>
                    <a:lstStyle/>
                    <a:p>
                      <a:r>
                        <a:rPr lang="en-US" sz="800" b="1" dirty="0"/>
                        <a:t>PPG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Photoplethysmography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Optical measurement of blood volume changes in tissue using a light source and detector (usually contact-based).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Conventional </a:t>
                      </a:r>
                      <a:r>
                        <a:rPr lang="en-US" sz="800" b="1"/>
                        <a:t>contact sensor</a:t>
                      </a:r>
                      <a:r>
                        <a:rPr lang="en-US" sz="800"/>
                        <a:t> reference for pulse arrival.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09777"/>
                  </a:ext>
                </a:extLst>
              </a:tr>
              <a:tr h="424063">
                <a:tc>
                  <a:txBody>
                    <a:bodyPr/>
                    <a:lstStyle/>
                    <a:p>
                      <a:r>
                        <a:rPr lang="en-US" sz="800" b="1"/>
                        <a:t>iPPG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Imaging Photoplethysmography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PPG signal extracted from </a:t>
                      </a:r>
                      <a:r>
                        <a:rPr lang="en-US" sz="800" b="1" dirty="0"/>
                        <a:t>video frames</a:t>
                      </a:r>
                      <a:r>
                        <a:rPr lang="en-US" sz="800" dirty="0"/>
                        <a:t> (facial brightness changes), without physical contact.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in Yoshioka et al. (2020) for </a:t>
                      </a:r>
                      <a:r>
                        <a:rPr lang="en-US" sz="800" b="1"/>
                        <a:t>noncontact pulse detection</a:t>
                      </a:r>
                      <a:r>
                        <a:rPr lang="en-US" sz="800"/>
                        <a:t>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610254"/>
                  </a:ext>
                </a:extLst>
              </a:tr>
              <a:tr h="424063">
                <a:tc>
                  <a:txBody>
                    <a:bodyPr/>
                    <a:lstStyle/>
                    <a:p>
                      <a:r>
                        <a:rPr lang="en-US" sz="800" b="1"/>
                        <a:t>rPPG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Remote Photoplethysmography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General term for noncontact PPG obtained from camera images (essentially same as iPPG).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The main signal type in current research focus.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66269"/>
                  </a:ext>
                </a:extLst>
              </a:tr>
              <a:tr h="424063">
                <a:tc>
                  <a:txBody>
                    <a:bodyPr/>
                    <a:lstStyle/>
                    <a:p>
                      <a:r>
                        <a:rPr lang="en-US" sz="800" b="1"/>
                        <a:t>PTT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Pulse Transit Time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Time taken for the arterial pulse wave to travel between two sites (from heart to face).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Key physiological metric; shorter PTT means higher arterial stiffness or BP.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078146"/>
                  </a:ext>
                </a:extLst>
              </a:tr>
              <a:tr h="491375">
                <a:tc>
                  <a:txBody>
                    <a:bodyPr/>
                    <a:lstStyle/>
                    <a:p>
                      <a:r>
                        <a:rPr lang="en-US" sz="800" b="1"/>
                        <a:t>PAT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Pulse Arrival Time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Time between ECG R-wave (electrical heart activation) and PPG pulse arrival; includes </a:t>
                      </a:r>
                      <a:r>
                        <a:rPr lang="en-US" sz="800" b="1" dirty="0"/>
                        <a:t>pre-ejection period (PEP)</a:t>
                      </a:r>
                      <a:r>
                        <a:rPr lang="en-US" sz="800" dirty="0"/>
                        <a:t>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in both papers as a </a:t>
                      </a:r>
                      <a:r>
                        <a:rPr lang="en-US" sz="800" b="1"/>
                        <a:t>surrogate</a:t>
                      </a:r>
                      <a:r>
                        <a:rPr lang="en-US" sz="800"/>
                        <a:t> of true PTT.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554595"/>
                  </a:ext>
                </a:extLst>
              </a:tr>
              <a:tr h="424063">
                <a:tc>
                  <a:txBody>
                    <a:bodyPr/>
                    <a:lstStyle/>
                    <a:p>
                      <a:r>
                        <a:rPr lang="en-US" sz="800" b="1"/>
                        <a:t>PEP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Pre-Ejection Period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Time between the ECG R-wave and the actual mechanical ejection of blood from the heart.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Present in PAT, but </a:t>
                      </a:r>
                      <a:r>
                        <a:rPr lang="en-US" sz="800" b="1"/>
                        <a:t>not</a:t>
                      </a:r>
                      <a:r>
                        <a:rPr lang="en-US" sz="800"/>
                        <a:t> in PTT (BCG avoids this).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921848"/>
                  </a:ext>
                </a:extLst>
              </a:tr>
              <a:tr h="356752">
                <a:tc>
                  <a:txBody>
                    <a:bodyPr/>
                    <a:lstStyle/>
                    <a:p>
                      <a:r>
                        <a:rPr lang="en-US" sz="800" b="1"/>
                        <a:t>ECG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Electrocardiography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Electrical recording of heart activity, especially used to detect the R-wave for timing.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Contact reference for PAT in Block et al. (2020).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453763"/>
                  </a:ext>
                </a:extLst>
              </a:tr>
              <a:tr h="222128">
                <a:tc>
                  <a:txBody>
                    <a:bodyPr/>
                    <a:lstStyle/>
                    <a:p>
                      <a:r>
                        <a:rPr lang="en-US" sz="800" b="1"/>
                        <a:t>BP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Blood Pressure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Force exerted by circulating blood on arterial walls.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Physiological parameter correlated </a:t>
                      </a:r>
                      <a:r>
                        <a:rPr lang="en-US" sz="800" b="1"/>
                        <a:t>inversely</a:t>
                      </a:r>
                      <a:r>
                        <a:rPr lang="en-US" sz="800"/>
                        <a:t> with PTT.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934973"/>
                  </a:ext>
                </a:extLst>
              </a:tr>
              <a:tr h="222128">
                <a:tc>
                  <a:txBody>
                    <a:bodyPr/>
                    <a:lstStyle/>
                    <a:p>
                      <a:r>
                        <a:rPr lang="en-US" sz="800" b="1"/>
                        <a:t>SBP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Systolic Blood Pressure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Maximum arterial pressure during heart contraction.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Strongly correlated with PTT (R ≈ −0.6).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631409"/>
                  </a:ext>
                </a:extLst>
              </a:tr>
              <a:tr h="222128">
                <a:tc>
                  <a:txBody>
                    <a:bodyPr/>
                    <a:lstStyle/>
                    <a:p>
                      <a:r>
                        <a:rPr lang="en-US" sz="800" b="1"/>
                        <a:t>DBP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Diastolic Blood Pressure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Minimum arterial pressure during heart relaxation.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Weak correlation with PTT (R ≈ −0.2).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002393"/>
                  </a:ext>
                </a:extLst>
              </a:tr>
              <a:tr h="356752">
                <a:tc>
                  <a:txBody>
                    <a:bodyPr/>
                    <a:lstStyle/>
                    <a:p>
                      <a:r>
                        <a:rPr lang="en-US" sz="800" b="1"/>
                        <a:t>ROI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Region of Interest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Specific area in an image or video used for signal extraction (e.g., cheek or forehead).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In iPPG, face ROI used for green-channel brightness analysis.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235589"/>
                  </a:ext>
                </a:extLst>
              </a:tr>
              <a:tr h="289441">
                <a:tc>
                  <a:txBody>
                    <a:bodyPr/>
                    <a:lstStyle/>
                    <a:p>
                      <a:r>
                        <a:rPr lang="en-US" sz="800" b="1"/>
                        <a:t>FIR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Finite Impulse Response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Type of digital filter used for signal smoothing and noise reduction.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Applied to iPPG signals before peak detection in Yoshioka et al. (2020).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163924"/>
                  </a:ext>
                </a:extLst>
              </a:tr>
              <a:tr h="289441">
                <a:tc>
                  <a:txBody>
                    <a:bodyPr/>
                    <a:lstStyle/>
                    <a:p>
                      <a:r>
                        <a:rPr lang="en-US" sz="800" b="1"/>
                        <a:t>cPTT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Conventional Pulse Transit Time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PTT derived from </a:t>
                      </a:r>
                      <a:r>
                        <a:rPr lang="en-US" sz="800" b="1"/>
                        <a:t>ECG–PPG</a:t>
                      </a:r>
                      <a:r>
                        <a:rPr lang="en-US" sz="800"/>
                        <a:t> or </a:t>
                      </a:r>
                      <a:r>
                        <a:rPr lang="en-US" sz="800" b="1"/>
                        <a:t>PPG–PPG</a:t>
                      </a:r>
                      <a:r>
                        <a:rPr lang="en-US" sz="800"/>
                        <a:t> pairs using contact sensors.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Defined in Block et al. (2020) as traditional, contact-based methods.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911810"/>
                  </a:ext>
                </a:extLst>
              </a:tr>
              <a:tr h="289441">
                <a:tc>
                  <a:txBody>
                    <a:bodyPr/>
                    <a:lstStyle/>
                    <a:p>
                      <a:r>
                        <a:rPr lang="en-US" sz="800" b="1"/>
                        <a:t>dPTT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Differential Pulse Transit Time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Time difference between two distal PPGs (e.g., ear–toe).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Represents the </a:t>
                      </a:r>
                      <a:r>
                        <a:rPr lang="en-US" sz="800" b="1" dirty="0"/>
                        <a:t>difference of two PTTs</a:t>
                      </a:r>
                      <a:r>
                        <a:rPr lang="en-US" sz="800" dirty="0"/>
                        <a:t>, not a true PTT.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564356"/>
                  </a:ext>
                </a:extLst>
              </a:tr>
              <a:tr h="356752">
                <a:tc>
                  <a:txBody>
                    <a:bodyPr/>
                    <a:lstStyle/>
                    <a:p>
                      <a:r>
                        <a:rPr lang="en-US" sz="800" b="1"/>
                        <a:t>PATfoot / PPG foot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—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The </a:t>
                      </a:r>
                      <a:r>
                        <a:rPr lang="en-US" sz="800" b="1"/>
                        <a:t>waveform onset</a:t>
                      </a:r>
                      <a:r>
                        <a:rPr lang="en-US" sz="800"/>
                        <a:t> (foot) used as a reliable timing marker for pulse arrival.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Identified in Block et al. (2020) as more consistent than the peak.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27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71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Verify gt.txt structure and timing for one UBFC Subject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F339B-A750-38BB-0832-4898CA0BD415}"/>
              </a:ext>
            </a:extLst>
          </p:cNvPr>
          <p:cNvSpPr txBox="1"/>
          <p:nvPr/>
        </p:nvSpPr>
        <p:spPr>
          <a:xfrm>
            <a:off x="53658" y="1110669"/>
            <a:ext cx="5184576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Consolas" panose="020B0609020204030204" pitchFamily="49" charset="0"/>
              </a:rPr>
              <a:t>Check GT and Video timing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Video No: 01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GT loaded successfully: 1547 PPG samples, 1547 timestamps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PPG samples and timestamps are 1:1 aligned (same length)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GT PPG duration: 52.691 s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GT  fps: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Video info: 1547 frames @ 29.264 fps → 52.863 s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Duration difference (video − GT): 0.172 s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Problematic Zone: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b="1" dirty="0">
                <a:latin typeface="Consolas" panose="020B0609020204030204" pitchFamily="49" charset="0"/>
              </a:rPr>
              <a:t>PPG: 0 → 52.691 s</a:t>
            </a:r>
          </a:p>
          <a:p>
            <a:r>
              <a:rPr lang="en-US" sz="1100" b="1" dirty="0">
                <a:latin typeface="Consolas" panose="020B0609020204030204" pitchFamily="49" charset="0"/>
              </a:rPr>
              <a:t>Video: 0 → 52.863 s</a:t>
            </a:r>
          </a:p>
          <a:p>
            <a:endParaRPr lang="en-US" sz="1100" b="1" dirty="0">
              <a:latin typeface="Consolas" panose="020B0609020204030204" pitchFamily="49" charset="0"/>
            </a:endParaRPr>
          </a:p>
          <a:p>
            <a:r>
              <a:rPr lang="en-US" sz="1100" b="1" dirty="0">
                <a:latin typeface="Consolas" panose="020B0609020204030204" pitchFamily="49" charset="0"/>
              </a:rPr>
              <a:t>That’s a 0.172 s offset (≈5 frames @ 29.3 fps).</a:t>
            </a:r>
          </a:p>
          <a:p>
            <a:endParaRPr lang="en-US" sz="1100" b="1" dirty="0">
              <a:latin typeface="Consolas" panose="020B0609020204030204" pitchFamily="49" charset="0"/>
            </a:endParaRPr>
          </a:p>
          <a:p>
            <a:r>
              <a:rPr lang="en-US" sz="1100" b="1" i="1" dirty="0">
                <a:latin typeface="Consolas" panose="020B0609020204030204" pitchFamily="49" charset="0"/>
              </a:rPr>
              <a:t>So, even though there are 1547 PPG values and 1547 frames, </a:t>
            </a:r>
          </a:p>
          <a:p>
            <a:r>
              <a:rPr lang="en-US" sz="1100" b="1" i="1" dirty="0">
                <a:latin typeface="Consolas" panose="020B0609020204030204" pitchFamily="49" charset="0"/>
              </a:rPr>
              <a:t>the last few video frames occur after the PPG stopped recording.</a:t>
            </a:r>
          </a:p>
          <a:p>
            <a:endParaRPr lang="en-US" sz="1100" dirty="0">
              <a:latin typeface="Consolas" panose="020B0609020204030204" pitchFamily="49" charset="0"/>
            </a:endParaRP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7B890-C84D-96AD-F0C7-5803D7725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8" y="2772519"/>
            <a:ext cx="1721546" cy="4320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1F74A3-6841-F972-EB4A-025756C65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048" y="1985166"/>
            <a:ext cx="6354812" cy="22241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178727-28DE-74BF-4D3C-49DC2D7764F4}"/>
              </a:ext>
            </a:extLst>
          </p:cNvPr>
          <p:cNvSpPr txBox="1"/>
          <p:nvPr/>
        </p:nvSpPr>
        <p:spPr>
          <a:xfrm>
            <a:off x="5250313" y="4203823"/>
            <a:ext cx="529877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Consolas" panose="020B0609020204030204" pitchFamily="49" charset="0"/>
              </a:rPr>
              <a:t>Visualize GT/Video timing</a:t>
            </a:r>
          </a:p>
          <a:p>
            <a:endParaRPr lang="en-US" sz="1000" b="1" i="1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Loaded GT: 1547 samples</a:t>
            </a:r>
          </a:p>
          <a:p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1 duplicated or non-increasing timestamps found at indices [494]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→ Adjusted duplicated timestamps by +1e-6 s increments.</a:t>
            </a:r>
          </a:p>
          <a:p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Video info: 1547 frames @ 29.264 fps → 52.863 s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GT PPG duration: 52.691 s</a:t>
            </a:r>
          </a:p>
          <a:p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Duration difference (video − GT): 0.172 s ≈ 5.04 frames (0.33 % of duration)</a:t>
            </a:r>
          </a:p>
          <a:p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Frames within overlap: 1542 (5 trimmed)</a:t>
            </a:r>
          </a:p>
        </p:txBody>
      </p:sp>
    </p:spTree>
    <p:extLst>
      <p:ext uri="{BB962C8B-B14F-4D97-AF65-F5344CB8AC3E}">
        <p14:creationId xmlns:p14="http://schemas.microsoft.com/office/powerpoint/2010/main" val="66866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Measurements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F339B-A750-38BB-0832-4898CA0BD415}"/>
              </a:ext>
            </a:extLst>
          </p:cNvPr>
          <p:cNvSpPr txBox="1"/>
          <p:nvPr/>
        </p:nvSpPr>
        <p:spPr>
          <a:xfrm>
            <a:off x="137488" y="1116335"/>
            <a:ext cx="87376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Phase-Lag Estimation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To quantify alignment quality, a sign-invariant cross-correlation method is used.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i="1" dirty="0" err="1">
                <a:latin typeface="Consolas" panose="020B0609020204030204" pitchFamily="49" charset="0"/>
              </a:rPr>
              <a:t>s</a:t>
            </a:r>
            <a:r>
              <a:rPr lang="en-US" sz="1400" i="1" baseline="-25000" dirty="0" err="1">
                <a:latin typeface="Consolas" panose="020B0609020204030204" pitchFamily="49" charset="0"/>
              </a:rPr>
              <a:t>r</a:t>
            </a:r>
            <a:r>
              <a:rPr lang="en-US" sz="1400" i="1" dirty="0">
                <a:latin typeface="Consolas" panose="020B0609020204030204" pitchFamily="49" charset="0"/>
              </a:rPr>
              <a:t>(t) → filtered, normalized </a:t>
            </a:r>
            <a:r>
              <a:rPr lang="en-US" sz="1400" i="1" dirty="0" err="1">
                <a:latin typeface="Consolas" panose="020B0609020204030204" pitchFamily="49" charset="0"/>
              </a:rPr>
              <a:t>rPPG</a:t>
            </a:r>
            <a:r>
              <a:rPr lang="en-US" sz="1400" i="1" dirty="0">
                <a:latin typeface="Consolas" panose="020B0609020204030204" pitchFamily="49" charset="0"/>
              </a:rPr>
              <a:t> signal</a:t>
            </a:r>
          </a:p>
          <a:p>
            <a:r>
              <a:rPr lang="en-US" sz="1400" i="1" dirty="0">
                <a:latin typeface="Consolas" panose="020B0609020204030204" pitchFamily="49" charset="0"/>
              </a:rPr>
              <a:t>s</a:t>
            </a:r>
            <a:r>
              <a:rPr lang="en-US" sz="1400" i="1" baseline="-25000" dirty="0">
                <a:latin typeface="Consolas" panose="020B0609020204030204" pitchFamily="49" charset="0"/>
              </a:rPr>
              <a:t>g</a:t>
            </a:r>
            <a:r>
              <a:rPr lang="en-US" sz="1400" i="1" dirty="0">
                <a:latin typeface="Consolas" panose="020B0609020204030204" pitchFamily="49" charset="0"/>
              </a:rPr>
              <a:t>(t) → filtered, normalized ground-truth PPG signal</a:t>
            </a:r>
          </a:p>
          <a:p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C4A57-63CF-C431-F782-5D697CEEFC49}"/>
              </a:ext>
            </a:extLst>
          </p:cNvPr>
          <p:cNvSpPr txBox="1"/>
          <p:nvPr/>
        </p:nvSpPr>
        <p:spPr>
          <a:xfrm>
            <a:off x="137488" y="3251316"/>
            <a:ext cx="8436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Drift Measurement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The drift across the recording is defined 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D5AEA-4E92-0019-3511-673C0CCA1BE7}"/>
              </a:ext>
            </a:extLst>
          </p:cNvPr>
          <p:cNvSpPr txBox="1"/>
          <p:nvPr/>
        </p:nvSpPr>
        <p:spPr>
          <a:xfrm>
            <a:off x="120484" y="4845913"/>
            <a:ext cx="97575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Ground Truth FPS Correction Mechanism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A corrected FPS is estimated using the duration of the ground-truth PPG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The entire lag estimation process is repeated with this corrected frame timeline. For each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sequence, the drift before and after FPS correction,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0B70F-5761-1427-FC3C-96413689B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687" y="2451631"/>
            <a:ext cx="2811602" cy="418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487AD-5C02-3EE1-8AF7-22A04CC1F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097" y="3837289"/>
            <a:ext cx="2461334" cy="424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095F93-14C4-8BD4-5C71-17EB96CA9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764" y="5482335"/>
            <a:ext cx="1861844" cy="5430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4A790F-6981-66B6-655F-29C4804DC3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9410" y="6714335"/>
            <a:ext cx="1804198" cy="42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26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Edge-Lag and Decision 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F339B-A750-38BB-0832-4898CA0BD415}"/>
              </a:ext>
            </a:extLst>
          </p:cNvPr>
          <p:cNvSpPr txBox="1"/>
          <p:nvPr/>
        </p:nvSpPr>
        <p:spPr>
          <a:xfrm>
            <a:off x="244128" y="1116335"/>
            <a:ext cx="9883243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| seq id | delta </a:t>
            </a:r>
            <a:r>
              <a:rPr lang="en-US" sz="1100" dirty="0" err="1">
                <a:latin typeface="Consolas" panose="020B0609020204030204" pitchFamily="49" charset="0"/>
              </a:rPr>
              <a:t>fr</a:t>
            </a:r>
            <a:r>
              <a:rPr lang="en-US" sz="1100" dirty="0">
                <a:latin typeface="Consolas" panose="020B0609020204030204" pitchFamily="49" charset="0"/>
              </a:rPr>
              <a:t> | remain </a:t>
            </a:r>
            <a:r>
              <a:rPr lang="en-US" sz="1100" dirty="0" err="1">
                <a:latin typeface="Consolas" panose="020B0609020204030204" pitchFamily="49" charset="0"/>
              </a:rPr>
              <a:t>fr</a:t>
            </a:r>
            <a:r>
              <a:rPr lang="en-US" sz="1100" dirty="0">
                <a:latin typeface="Consolas" panose="020B0609020204030204" pitchFamily="49" charset="0"/>
              </a:rPr>
              <a:t> | decision     || seq id | delta </a:t>
            </a:r>
            <a:r>
              <a:rPr lang="en-US" sz="1100" dirty="0" err="1">
                <a:latin typeface="Consolas" panose="020B0609020204030204" pitchFamily="49" charset="0"/>
              </a:rPr>
              <a:t>fr</a:t>
            </a:r>
            <a:r>
              <a:rPr lang="en-US" sz="1100" dirty="0">
                <a:latin typeface="Consolas" panose="020B0609020204030204" pitchFamily="49" charset="0"/>
              </a:rPr>
              <a:t> | remain </a:t>
            </a:r>
            <a:r>
              <a:rPr lang="en-US" sz="1100" dirty="0" err="1">
                <a:latin typeface="Consolas" panose="020B0609020204030204" pitchFamily="49" charset="0"/>
              </a:rPr>
              <a:t>fr</a:t>
            </a:r>
            <a:r>
              <a:rPr lang="en-US" sz="1100" dirty="0">
                <a:latin typeface="Consolas" panose="020B0609020204030204" pitchFamily="49" charset="0"/>
              </a:rPr>
              <a:t> | decision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|--------|----------|-----------|--------------||--------|----------|-----------|--------------|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FFC000"/>
                </a:solidFill>
                <a:latin typeface="Consolas" panose="020B0609020204030204" pitchFamily="49" charset="0"/>
              </a:rPr>
              <a:t>vid 1  | 6.000    | 4.045     | FPS ADJUST   </a:t>
            </a:r>
            <a:r>
              <a:rPr lang="en-US" sz="1100" dirty="0">
                <a:latin typeface="Consolas" panose="020B0609020204030204" pitchFamily="49" charset="0"/>
              </a:rPr>
              <a:t>|| vid 33 | 23.000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10 | 1.000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34 | 1.000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11 | 5.000    | 0.000     | UNCERTAIN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35 | 2.000    | 0.601     | TRIM   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12 | 8.000    | 2.457     | UNCERTAIN    || vid 37 | 11.000   | 0.704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13 | 11.000   | 0.000     | UNCERTAIN    || vid 38 | 34.000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14 | 44.000   | 0.000     | UNCERTAIN    || vid 39 | 8.000    | 0.979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15 | 48.000   | 0.000     | UNCERTAIN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  | 2.000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16 | 8.000    | 0.016     | UNCERTAIN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40 | 0.000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FFC000"/>
                </a:solidFill>
                <a:latin typeface="Consolas" panose="020B0609020204030204" pitchFamily="49" charset="0"/>
              </a:rPr>
              <a:t>vid 17 | 4.000    | 2.622     | FPS ADJUST   </a:t>
            </a:r>
            <a:r>
              <a:rPr lang="en-US" sz="1100" dirty="0">
                <a:latin typeface="Consolas" panose="020B0609020204030204" pitchFamily="49" charset="0"/>
              </a:rPr>
              <a:t>|| vid 41 | 42.000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18 | 11.000   | 0.000     | UNCERTAIN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42 | 1.000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20 | 77.000   | 0.000     | UNCERTAIN    || vid 43 | 5.000 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22 | 0.000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|| vid 44 | 9.000    | 1.865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23 | 21.000   | 0.000     | UNCERTAIN    || vid 45 | 11.000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24 | 20.000   | 0.000     | UNCERTAIN    || vid 46 | 35.000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25 | 6.000    | 0.000     | UNCERTAIN    || vid 47 | 10.000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26 | 11.000   | 0.470     | UNCERTAIN    || vid 48 | 5.000 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3  | 1.000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|| vid 49 | 12.000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30 | 26.000   | 0.000     | UNCERTAIN    || vid 5  | 4.000 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31 | 39.000   | 0.000     | UNCERTAIN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8  | 2.000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32 | 3.000    | 0.000     | UNCERTAIN    || vid 9  | 35.000   | 0.000     | UNCERTAIN    |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onsolas" panose="020B0609020204030204" pitchFamily="49" charset="0"/>
              </a:rPr>
              <a:t>delta </a:t>
            </a:r>
            <a:r>
              <a:rPr lang="en-US" sz="1100" dirty="0" err="1">
                <a:latin typeface="Consolas" panose="020B0609020204030204" pitchFamily="49" charset="0"/>
              </a:rPr>
              <a:t>fr</a:t>
            </a:r>
            <a:r>
              <a:rPr lang="en-US" sz="1100" dirty="0">
                <a:latin typeface="Consolas" panose="020B0609020204030204" pitchFamily="49" charset="0"/>
              </a:rPr>
              <a:t>: timing drift expressed in number of video frames.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onsolas" panose="020B0609020204030204" pitchFamily="49" charset="0"/>
              </a:rPr>
              <a:t>remain </a:t>
            </a:r>
            <a:r>
              <a:rPr lang="en-US" sz="1100" dirty="0" err="1">
                <a:latin typeface="Consolas" panose="020B0609020204030204" pitchFamily="49" charset="0"/>
              </a:rPr>
              <a:t>fr</a:t>
            </a:r>
            <a:r>
              <a:rPr lang="en-US" sz="1100" dirty="0">
                <a:latin typeface="Consolas" panose="020B0609020204030204" pitchFamily="49" charset="0"/>
              </a:rPr>
              <a:t>: number of leftover frames that do not fit into the analysis windows.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endParaRPr lang="en-US" sz="13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Stable (TRIM)				Correctable (FPS ADJUST)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Minimal drift				Drift attributed to FPS mismatch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Usable with small truncation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/>
              <a:t>Problematic (UNCERTAIN)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Significant drift not explained by metadata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40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Edge-Lag and Decision 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F339B-A750-38BB-0832-4898CA0BD415}"/>
              </a:ext>
            </a:extLst>
          </p:cNvPr>
          <p:cNvSpPr txBox="1"/>
          <p:nvPr/>
        </p:nvSpPr>
        <p:spPr>
          <a:xfrm>
            <a:off x="29225" y="4637512"/>
            <a:ext cx="382487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Statistical Overview for UBFC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Mean drift: 15.05 frames.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Standard deviation: 16.86 frames.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Minimum drift: 0 frames.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Maximum drift: 77 frames.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8897E-90F4-0D6C-76F7-EC73747CE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499"/>
            <a:ext cx="10693400" cy="3564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653409-1FD3-8D23-2E76-92DB3D89E45E}"/>
              </a:ext>
            </a:extLst>
          </p:cNvPr>
          <p:cNvSpPr txBox="1"/>
          <p:nvPr/>
        </p:nvSpPr>
        <p:spPr>
          <a:xfrm>
            <a:off x="4015372" y="5110580"/>
            <a:ext cx="54745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Remaining-frame statistics: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Mean: 0.344 frames.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Standard deviation: 0.867 frames.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Maximum: 4.045 frames.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75B2E7-CD91-5EA9-43FF-4B5223979860}"/>
              </a:ext>
            </a:extLst>
          </p:cNvPr>
          <p:cNvSpPr txBox="1"/>
          <p:nvPr/>
        </p:nvSpPr>
        <p:spPr>
          <a:xfrm>
            <a:off x="49418" y="6324888"/>
            <a:ext cx="54745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Decision distribution: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TRIM: 9 sequences.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FPS adjustment suggested: 2 sequences.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UNCERTAIN: 29 sequences</a:t>
            </a:r>
          </a:p>
        </p:txBody>
      </p:sp>
    </p:spTree>
    <p:extLst>
      <p:ext uri="{BB962C8B-B14F-4D97-AF65-F5344CB8AC3E}">
        <p14:creationId xmlns:p14="http://schemas.microsoft.com/office/powerpoint/2010/main" val="300042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FPS Correction Effectiveness</a:t>
            </a:r>
            <a:endParaRPr lang="en-US" altLang="ko-KR" sz="2400" dirty="0">
              <a:solidFill>
                <a:schemeClr val="accent6"/>
              </a:solidFill>
              <a:latin typeface="Caladea"/>
              <a:ea typeface="HY견고딕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F339B-A750-38BB-0832-4898CA0BD415}"/>
              </a:ext>
            </a:extLst>
          </p:cNvPr>
          <p:cNvSpPr txBox="1"/>
          <p:nvPr/>
        </p:nvSpPr>
        <p:spPr>
          <a:xfrm>
            <a:off x="244128" y="1116335"/>
            <a:ext cx="9883243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| seq id | </a:t>
            </a:r>
            <a:r>
              <a:rPr lang="el-GR" sz="1100" dirty="0">
                <a:latin typeface="Consolas" panose="020B0609020204030204" pitchFamily="49" charset="0"/>
              </a:rPr>
              <a:t>Δ</a:t>
            </a:r>
            <a:r>
              <a:rPr lang="en-US" sz="1100" dirty="0" err="1">
                <a:latin typeface="Consolas" panose="020B0609020204030204" pitchFamily="49" charset="0"/>
              </a:rPr>
              <a:t>orig</a:t>
            </a:r>
            <a:r>
              <a:rPr lang="en-US" sz="1100" dirty="0">
                <a:latin typeface="Consolas" panose="020B0609020204030204" pitchFamily="49" charset="0"/>
              </a:rPr>
              <a:t>  | </a:t>
            </a:r>
            <a:r>
              <a:rPr lang="el-GR" sz="1100" dirty="0">
                <a:latin typeface="Consolas" panose="020B0609020204030204" pitchFamily="49" charset="0"/>
              </a:rPr>
              <a:t>Δ</a:t>
            </a:r>
            <a:r>
              <a:rPr lang="en-US" sz="1100" dirty="0" err="1">
                <a:latin typeface="Consolas" panose="020B0609020204030204" pitchFamily="49" charset="0"/>
              </a:rPr>
              <a:t>corr</a:t>
            </a:r>
            <a:r>
              <a:rPr lang="en-US" sz="1100" dirty="0">
                <a:latin typeface="Consolas" panose="020B0609020204030204" pitchFamily="49" charset="0"/>
              </a:rPr>
              <a:t>  | Improved? || seq id | </a:t>
            </a:r>
            <a:r>
              <a:rPr lang="el-GR" sz="1100" dirty="0">
                <a:latin typeface="Consolas" panose="020B0609020204030204" pitchFamily="49" charset="0"/>
              </a:rPr>
              <a:t>Δ</a:t>
            </a:r>
            <a:r>
              <a:rPr lang="en-US" sz="1100" dirty="0" err="1">
                <a:latin typeface="Consolas" panose="020B0609020204030204" pitchFamily="49" charset="0"/>
              </a:rPr>
              <a:t>orig</a:t>
            </a:r>
            <a:r>
              <a:rPr lang="en-US" sz="1100" dirty="0">
                <a:latin typeface="Consolas" panose="020B0609020204030204" pitchFamily="49" charset="0"/>
              </a:rPr>
              <a:t>  | </a:t>
            </a:r>
            <a:r>
              <a:rPr lang="el-GR" sz="1100" dirty="0">
                <a:latin typeface="Consolas" panose="020B0609020204030204" pitchFamily="49" charset="0"/>
              </a:rPr>
              <a:t>Δ</a:t>
            </a:r>
            <a:r>
              <a:rPr lang="en-US" sz="1100" dirty="0" err="1">
                <a:latin typeface="Consolas" panose="020B0609020204030204" pitchFamily="49" charset="0"/>
              </a:rPr>
              <a:t>corr</a:t>
            </a:r>
            <a:r>
              <a:rPr lang="en-US" sz="1100" dirty="0">
                <a:latin typeface="Consolas" panose="020B0609020204030204" pitchFamily="49" charset="0"/>
              </a:rPr>
              <a:t>  | Improved?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|--------|--------|--------|-----------||--------|--------|--------|-----------|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1  | 6.00   | 2.00   | True      </a:t>
            </a:r>
            <a:r>
              <a:rPr lang="en-US" sz="1100" dirty="0">
                <a:latin typeface="Consolas" panose="020B0609020204030204" pitchFamily="49" charset="0"/>
              </a:rPr>
              <a:t>|| vid 33 | 23.00  | 24.00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10 | 1.00   | 0.00   | True      </a:t>
            </a:r>
            <a:r>
              <a:rPr lang="en-US" sz="1100" dirty="0">
                <a:latin typeface="Consolas" panose="020B0609020204030204" pitchFamily="49" charset="0"/>
              </a:rPr>
              <a:t>|| vid 34 | 1.00   | 2.00 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11 | 5.00   | 5.00   | False     || vid 35 | 2.00   | 3.00 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12 | 8.00   | 10.00  | False 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37 | 11.00  | 10.00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13 | 11.00  | 2.00   | True      </a:t>
            </a:r>
            <a:r>
              <a:rPr lang="en-US" sz="1100" dirty="0">
                <a:latin typeface="Consolas" panose="020B0609020204030204" pitchFamily="49" charset="0"/>
              </a:rPr>
              <a:t>|| vid 38 | 34.00  | 34.00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14 | 44.00  | 45.00  | False 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39 | 8.00   | 7.00 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15 | 48.00  | 64.00  | False 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  | 2.00   | 1.00 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16 | 8.00   | 7.00   | True      </a:t>
            </a:r>
            <a:r>
              <a:rPr lang="en-US" sz="1100" dirty="0">
                <a:latin typeface="Consolas" panose="020B0609020204030204" pitchFamily="49" charset="0"/>
              </a:rPr>
              <a:t>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40 | 0.00   | 0.00 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17 | 4.00   | 21.00  | False     || vid 41 | 42.00  | 50.00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18 | 11.00  | 11.00  | False     || vid 42 | 1.00   | 1.00 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20 | 77.00  | 77.00  | False     || vid 43 | 5.00   | 6.00 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22 | 0.00   | 0.00   | False 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44 | 9.00   | 6.00 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23 | 21.00  | 20.00  | True      </a:t>
            </a:r>
            <a:r>
              <a:rPr lang="en-US" sz="1100" dirty="0">
                <a:latin typeface="Consolas" panose="020B0609020204030204" pitchFamily="49" charset="0"/>
              </a:rPr>
              <a:t>|| vid 45 | 11.00  | 12.00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24 | 20.00  | 21.00  | False 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46 | 35.00  | 34.00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25 | 6.00   | 10.00  | False 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47 | 10.00  | 10.00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26 | 11.00  | 10.00  | True      </a:t>
            </a:r>
            <a:r>
              <a:rPr lang="en-US" sz="1100" dirty="0">
                <a:latin typeface="Consolas" panose="020B0609020204030204" pitchFamily="49" charset="0"/>
              </a:rPr>
              <a:t>|| vid 48 | 5.00   | 23.00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3  | 1.00   | 2.00   | False     || vid 49 | 12.00  | 12.00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30 | 26.00  | 27.00  | False 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5  | 4.00   | 1.00 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31 | 39.00  | 39.00  | False     || vid 8  | 2.00   | 2.00 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32 | 3.00   | 3.00   | False     || vid 9  | 35.00  | 35.00  | False     |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onsolas" panose="020B0609020204030204" pitchFamily="49" charset="0"/>
              </a:rPr>
              <a:t>∆</a:t>
            </a:r>
            <a:r>
              <a:rPr lang="en-US" sz="1100" baseline="-25000" dirty="0" err="1">
                <a:latin typeface="Consolas" panose="020B0609020204030204" pitchFamily="49" charset="0"/>
              </a:rPr>
              <a:t>orig</a:t>
            </a:r>
            <a:r>
              <a:rPr lang="en-US" sz="1100" dirty="0">
                <a:latin typeface="Consolas" panose="020B0609020204030204" pitchFamily="49" charset="0"/>
              </a:rPr>
              <a:t>: drift before FPS correction.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onsolas" panose="020B0609020204030204" pitchFamily="49" charset="0"/>
              </a:rPr>
              <a:t>∆</a:t>
            </a:r>
            <a:r>
              <a:rPr lang="en-US" sz="1100" baseline="-25000" dirty="0" err="1">
                <a:latin typeface="Consolas" panose="020B0609020204030204" pitchFamily="49" charset="0"/>
              </a:rPr>
              <a:t>corr</a:t>
            </a:r>
            <a:r>
              <a:rPr lang="en-US" sz="1100" dirty="0">
                <a:latin typeface="Consolas" panose="020B0609020204030204" pitchFamily="49" charset="0"/>
              </a:rPr>
              <a:t>: drift after FPS correction</a:t>
            </a:r>
          </a:p>
          <a:p>
            <a:endParaRPr lang="en-US" sz="1300" dirty="0">
              <a:latin typeface="Consolas" panose="020B0609020204030204" pitchFamily="49" charset="0"/>
            </a:endParaRPr>
          </a:p>
          <a:p>
            <a:r>
              <a:rPr lang="en-US" sz="1300" dirty="0">
                <a:latin typeface="Consolas" panose="020B0609020204030204" pitchFamily="49" charset="0"/>
              </a:rPr>
              <a:t>Summary for UBFC:</a:t>
            </a:r>
          </a:p>
          <a:p>
            <a:r>
              <a:rPr lang="en-US" sz="1300" dirty="0">
                <a:latin typeface="Consolas" panose="020B0609020204030204" pitchFamily="49" charset="0"/>
              </a:rPr>
              <a:t>• Total sequences analyzed: 40.</a:t>
            </a:r>
          </a:p>
          <a:p>
            <a:r>
              <a:rPr lang="en-US" sz="1300" dirty="0">
                <a:latin typeface="Consolas" panose="020B0609020204030204" pitchFamily="49" charset="0"/>
              </a:rPr>
              <a:t>• FPS correction improved drift in 14 sequences.</a:t>
            </a:r>
          </a:p>
          <a:p>
            <a:r>
              <a:rPr lang="en-US" sz="1300" dirty="0">
                <a:latin typeface="Consolas" panose="020B0609020204030204" pitchFamily="49" charset="0"/>
              </a:rPr>
              <a:t>• FPS correction did not help in 26 sequences.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14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49AB2B-E60C-BD24-DB38-9FF4E8E08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468" y="3892427"/>
            <a:ext cx="7325483" cy="3621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86997" y="7158696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Vid_14 (toolbox vs zoomed)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BFEA2-B8CB-BCCC-EAF9-C70C88AA41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59" y="948007"/>
            <a:ext cx="7043394" cy="29594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9521FA-05B2-E2F4-9B50-4EEEDA932A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868" y="1739035"/>
            <a:ext cx="3716064" cy="1393524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09CBEF-BAD7-47ED-F32A-A8FDD7D17E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4860751"/>
            <a:ext cx="3147350" cy="1440160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4378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F3CE3F-8865-AFC0-5B32-32ED65D4B4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460" y="4542056"/>
            <a:ext cx="7229631" cy="2657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Vid_14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E15FE-A803-F729-E498-DB211826C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02439"/>
            <a:ext cx="6664800" cy="3110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56CAF4-06B8-CE53-EF48-586EDB47E2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868" y="1739035"/>
            <a:ext cx="3716064" cy="1393524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A9E3A6-EAF3-31B5-85FF-862C96A74C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4860751"/>
            <a:ext cx="3147350" cy="1440160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8888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22762</TotalTime>
  <Words>2051</Words>
  <Application>Microsoft Office PowerPoint</Application>
  <PresentationFormat>Custom</PresentationFormat>
  <Paragraphs>266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Caladea</vt:lpstr>
      <vt:lpstr>HY견고딕</vt:lpstr>
      <vt:lpstr>HY중고딕</vt:lpstr>
      <vt:lpstr>맑은 고딕</vt:lpstr>
      <vt:lpstr>Arial</vt:lpstr>
      <vt:lpstr>Consolas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XP SP3 FINAL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Rafsan Jany</cp:lastModifiedBy>
  <cp:revision>339</cp:revision>
  <cp:lastPrinted>2012-01-03T07:03:32Z</cp:lastPrinted>
  <dcterms:created xsi:type="dcterms:W3CDTF">2011-12-29T06:45:05Z</dcterms:created>
  <dcterms:modified xsi:type="dcterms:W3CDTF">2025-11-27T16:33:05Z</dcterms:modified>
</cp:coreProperties>
</file>